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58" r:id="rId3"/>
    <p:sldId id="259" r:id="rId4"/>
    <p:sldId id="267" r:id="rId5"/>
    <p:sldId id="261" r:id="rId6"/>
    <p:sldId id="260" r:id="rId7"/>
    <p:sldId id="263" r:id="rId8"/>
    <p:sldId id="262"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107" d="100"/>
          <a:sy n="107" d="100"/>
        </p:scale>
        <p:origin x="-101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EA5FBA6-2620-49CB-8184-2B808A879223}" type="datetimeFigureOut">
              <a:rPr lang="en-US" smtClean="0"/>
              <a:pPr/>
              <a:t>4/11/2011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283D6F0-3C32-422E-A4D5-6F06330C0D30}" type="slidenum">
              <a:rPr lang="en-US" smtClean="0"/>
              <a:pPr/>
              <a:t>‹#›</a:t>
            </a:fld>
            <a:endParaRPr lang="en-US"/>
          </a:p>
        </p:txBody>
      </p:sp>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EA5FBA6-2620-49CB-8184-2B808A879223}"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83D6F0-3C32-422E-A4D5-6F06330C0D30}" type="slidenum">
              <a:rPr lang="en-US" smtClean="0"/>
              <a:pPr/>
              <a:t>‹#›</a:t>
            </a:fld>
            <a:endParaRPr lang="en-US"/>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EA5FBA6-2620-49CB-8184-2B808A879223}" type="datetimeFigureOut">
              <a:rPr lang="en-US" smtClean="0"/>
              <a:pPr/>
              <a:t>4/11/2011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83D6F0-3C32-422E-A4D5-6F06330C0D30}" type="slidenum">
              <a:rPr lang="en-US" smtClean="0"/>
              <a:pPr/>
              <a:t>‹#›</a:t>
            </a:fld>
            <a:endParaRPr lang="en-US"/>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1EA5FBA6-2620-49CB-8184-2B808A879223}" type="datetimeFigureOut">
              <a:rPr lang="en-US" smtClean="0"/>
              <a:pPr/>
              <a:t>4/11/2011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6283D6F0-3C32-422E-A4D5-6F06330C0D30}" type="slidenum">
              <a:rPr lang="en-US" smtClean="0"/>
              <a:pPr/>
              <a:t>‹#›</a:t>
            </a:fld>
            <a:endParaRPr lang="en-US"/>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1EA5FBA6-2620-49CB-8184-2B808A879223}" type="datetimeFigureOut">
              <a:rPr lang="en-US" smtClean="0"/>
              <a:pPr/>
              <a:t>4/11/2011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6283D6F0-3C32-422E-A4D5-6F06330C0D30}"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1EA5FBA6-2620-49CB-8184-2B808A879223}" type="datetimeFigureOut">
              <a:rPr lang="en-US" smtClean="0"/>
              <a:pPr/>
              <a:t>4/11/2011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6283D6F0-3C32-422E-A4D5-6F06330C0D30}" type="slidenum">
              <a:rPr lang="en-US" smtClean="0"/>
              <a:pPr/>
              <a:t>‹#›</a:t>
            </a:fld>
            <a:endParaRPr lang="en-US"/>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1EA5FBA6-2620-49CB-8184-2B808A879223}" type="datetimeFigureOut">
              <a:rPr lang="en-US" smtClean="0"/>
              <a:pPr/>
              <a:t>4/11/2011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6283D6F0-3C32-422E-A4D5-6F06330C0D3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EA5FBA6-2620-49CB-8184-2B808A879223}" type="datetimeFigureOut">
              <a:rPr lang="en-US" smtClean="0"/>
              <a:pPr/>
              <a:t>4/11/2011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83D6F0-3C32-422E-A4D5-6F06330C0D30}" type="slidenum">
              <a:rPr lang="en-US" smtClean="0"/>
              <a:pPr/>
              <a:t>‹#›</a:t>
            </a:fld>
            <a:endParaRPr lang="en-US"/>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1EA5FBA6-2620-49CB-8184-2B808A879223}" type="datetimeFigureOut">
              <a:rPr lang="en-US" smtClean="0"/>
              <a:pPr/>
              <a:t>4/11/2011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6283D6F0-3C32-422E-A4D5-6F06330C0D30}" type="slidenum">
              <a:rPr lang="en-US" smtClean="0"/>
              <a:pPr/>
              <a:t>‹#›</a:t>
            </a:fld>
            <a:endParaRPr lang="en-US"/>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1EA5FBA6-2620-49CB-8184-2B808A879223}" type="datetimeFigureOut">
              <a:rPr lang="en-US" smtClean="0"/>
              <a:pPr/>
              <a:t>4/11/2011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6283D6F0-3C32-422E-A4D5-6F06330C0D3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1EA5FBA6-2620-49CB-8184-2B808A879223}" type="datetimeFigureOut">
              <a:rPr lang="en-US" smtClean="0"/>
              <a:pPr/>
              <a:t>4/11/2011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6283D6F0-3C32-422E-A4D5-6F06330C0D3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EA5FBA6-2620-49CB-8184-2B808A879223}" type="datetimeFigureOut">
              <a:rPr lang="en-US" smtClean="0"/>
              <a:pPr/>
              <a:t>4/11/2011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283D6F0-3C32-422E-A4D5-6F06330C0D3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fade/>
  </p:transition>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Economics</a:t>
            </a:r>
            <a:endParaRPr lang="en-US" dirty="0"/>
          </a:p>
        </p:txBody>
      </p:sp>
      <p:pic>
        <p:nvPicPr>
          <p:cNvPr id="2051" name="Picture 3"/>
          <p:cNvPicPr>
            <a:picLocks noChangeAspect="1" noChangeArrowheads="1"/>
          </p:cNvPicPr>
          <p:nvPr/>
        </p:nvPicPr>
        <p:blipFill>
          <a:blip r:embed="rId2" cstate="print"/>
          <a:srcRect/>
          <a:stretch>
            <a:fillRect/>
          </a:stretch>
        </p:blipFill>
        <p:spPr bwMode="auto">
          <a:xfrm>
            <a:off x="4648200" y="1752600"/>
            <a:ext cx="4495800" cy="5105400"/>
          </a:xfrm>
          <a:prstGeom prst="rect">
            <a:avLst/>
          </a:prstGeom>
          <a:noFill/>
          <a:ln w="9525">
            <a:noFill/>
            <a:miter lim="800000"/>
            <a:headEnd/>
            <a:tailEnd/>
          </a:ln>
          <a:effectLst/>
        </p:spPr>
      </p:pic>
      <p:pic>
        <p:nvPicPr>
          <p:cNvPr id="2052" name="Picture 4"/>
          <p:cNvPicPr>
            <a:picLocks noGrp="1" noChangeAspect="1" noChangeArrowheads="1"/>
          </p:cNvPicPr>
          <p:nvPr>
            <p:ph idx="1"/>
          </p:nvPr>
        </p:nvPicPr>
        <p:blipFill>
          <a:blip r:embed="rId3" cstate="print"/>
          <a:srcRect/>
          <a:stretch>
            <a:fillRect/>
          </a:stretch>
        </p:blipFill>
        <p:spPr bwMode="auto">
          <a:xfrm>
            <a:off x="0" y="1752600"/>
            <a:ext cx="4648200" cy="5105400"/>
          </a:xfrm>
          <a:prstGeom prst="rect">
            <a:avLst/>
          </a:prstGeom>
          <a:noFill/>
          <a:ln w="9525">
            <a:noFill/>
            <a:miter lim="800000"/>
            <a:headEnd/>
            <a:tailEnd/>
          </a:ln>
          <a:effectLst/>
        </p:spPr>
      </p:pic>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Sustainability</a:t>
            </a:r>
            <a:endParaRPr lang="en-US" dirty="0"/>
          </a:p>
        </p:txBody>
      </p:sp>
      <p:sp>
        <p:nvSpPr>
          <p:cNvPr id="3" name="Content Placeholder 2"/>
          <p:cNvSpPr>
            <a:spLocks noGrp="1"/>
          </p:cNvSpPr>
          <p:nvPr>
            <p:ph idx="1"/>
          </p:nvPr>
        </p:nvSpPr>
        <p:spPr/>
        <p:txBody>
          <a:bodyPr/>
          <a:lstStyle/>
          <a:p>
            <a:r>
              <a:rPr lang="en-US" dirty="0" smtClean="0"/>
              <a:t>Sustainable development can be defined as the process of developing land, cities, businesses and communities so that our current needs are met without compromising the ability of future generations to meet their own needs. </a:t>
            </a:r>
            <a:endParaRPr lang="en-US" dirty="0"/>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dirty="0" smtClean="0"/>
              <a:t>What is Economics?</a:t>
            </a:r>
            <a:endParaRPr lang="en-US" dirty="0"/>
          </a:p>
        </p:txBody>
      </p:sp>
      <p:sp>
        <p:nvSpPr>
          <p:cNvPr id="3" name="Content Placeholder 2"/>
          <p:cNvSpPr>
            <a:spLocks noGrp="1"/>
          </p:cNvSpPr>
          <p:nvPr>
            <p:ph idx="1"/>
          </p:nvPr>
        </p:nvSpPr>
        <p:spPr>
          <a:xfrm>
            <a:off x="457200" y="1143000"/>
            <a:ext cx="8229600" cy="5311808"/>
          </a:xfrm>
        </p:spPr>
        <p:txBody>
          <a:bodyPr>
            <a:normAutofit fontScale="77500" lnSpcReduction="20000"/>
          </a:bodyPr>
          <a:lstStyle/>
          <a:p>
            <a:r>
              <a:rPr lang="en-US" b="1" u="sng" dirty="0" smtClean="0"/>
              <a:t>Economics</a:t>
            </a:r>
            <a:r>
              <a:rPr lang="en-US" b="1" dirty="0" smtClean="0"/>
              <a:t>:</a:t>
            </a:r>
            <a:r>
              <a:rPr lang="en-US" dirty="0" smtClean="0"/>
              <a:t> </a:t>
            </a:r>
            <a:r>
              <a:rPr lang="en-US" dirty="0" smtClean="0"/>
              <a:t>is the social science that analyzes the production, distribution, and consumption of goods and services. </a:t>
            </a:r>
            <a:endParaRPr lang="en-US" dirty="0" smtClean="0"/>
          </a:p>
          <a:p>
            <a:r>
              <a:rPr lang="en-US" b="1" u="sng" dirty="0" smtClean="0"/>
              <a:t>Production</a:t>
            </a:r>
            <a:r>
              <a:rPr lang="en-US" b="1" dirty="0" smtClean="0"/>
              <a:t>:</a:t>
            </a:r>
            <a:r>
              <a:rPr lang="en-US" dirty="0" smtClean="0"/>
              <a:t> is anything that is produced for the purpose of selling it. For example companies produce our clothes for us to buy.</a:t>
            </a:r>
          </a:p>
          <a:p>
            <a:r>
              <a:rPr lang="en-US" b="1" u="sng" dirty="0" smtClean="0"/>
              <a:t>Distribution</a:t>
            </a:r>
            <a:r>
              <a:rPr lang="en-US" b="1" dirty="0" smtClean="0"/>
              <a:t>:</a:t>
            </a:r>
            <a:r>
              <a:rPr lang="en-US" dirty="0" smtClean="0"/>
              <a:t> refers to how money is spread out amongst society. For example citizens earn money by working.</a:t>
            </a:r>
          </a:p>
          <a:p>
            <a:r>
              <a:rPr lang="en-US" b="1" u="sng" dirty="0" smtClean="0"/>
              <a:t>Consumption</a:t>
            </a:r>
            <a:r>
              <a:rPr lang="en-US" b="1" dirty="0" smtClean="0"/>
              <a:t>: </a:t>
            </a:r>
            <a:r>
              <a:rPr lang="en-US" dirty="0" smtClean="0"/>
              <a:t>refers to the things we buy, such as certain foods, music, clothes, cars, or services like going to the dentist or a mechanic.</a:t>
            </a:r>
            <a:endParaRPr lang="en-US" b="1" u="sng" dirty="0" smtClean="0"/>
          </a:p>
          <a:p>
            <a:endParaRPr lang="en-US" dirty="0" smtClean="0"/>
          </a:p>
          <a:p>
            <a:r>
              <a:rPr lang="en-US" dirty="0" smtClean="0"/>
              <a:t>Economics aims to explain how economies work and how economic agents </a:t>
            </a:r>
            <a:r>
              <a:rPr lang="en-US" dirty="0" smtClean="0"/>
              <a:t>act and behave in them</a:t>
            </a:r>
            <a:r>
              <a:rPr lang="en-US" dirty="0" smtClean="0"/>
              <a:t>.</a:t>
            </a:r>
            <a:endParaRPr lang="en-US" dirty="0"/>
          </a:p>
        </p:txBody>
      </p:sp>
    </p:spTree>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Economic Terms </a:t>
            </a:r>
            <a:endParaRPr lang="en-US" dirty="0"/>
          </a:p>
        </p:txBody>
      </p:sp>
      <p:sp>
        <p:nvSpPr>
          <p:cNvPr id="3" name="Content Placeholder 2"/>
          <p:cNvSpPr>
            <a:spLocks noGrp="1"/>
          </p:cNvSpPr>
          <p:nvPr>
            <p:ph idx="1"/>
          </p:nvPr>
        </p:nvSpPr>
        <p:spPr/>
        <p:txBody>
          <a:bodyPr>
            <a:normAutofit/>
          </a:bodyPr>
          <a:lstStyle/>
          <a:p>
            <a:r>
              <a:rPr lang="en-US" u="sng" dirty="0" smtClean="0"/>
              <a:t>Supply and Demand</a:t>
            </a:r>
            <a:r>
              <a:rPr lang="en-US" dirty="0" smtClean="0"/>
              <a:t>: Supply and demand is one of the </a:t>
            </a:r>
            <a:r>
              <a:rPr lang="en-US" dirty="0" smtClean="0"/>
              <a:t>most important </a:t>
            </a:r>
            <a:r>
              <a:rPr lang="en-US" dirty="0" smtClean="0"/>
              <a:t>concepts of economics. Supply refers to how much of something a producer has or can manufacture. Demand refers to how popular an item may be and how many people want to buy. </a:t>
            </a:r>
          </a:p>
          <a:p>
            <a:endParaRPr lang="en-US" dirty="0"/>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89706"/>
          </a:xfrm>
        </p:spPr>
        <p:txBody>
          <a:bodyPr>
            <a:normAutofit fontScale="90000"/>
          </a:bodyPr>
          <a:lstStyle/>
          <a:p>
            <a:endParaRPr lang="en-CA"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533400" y="838200"/>
            <a:ext cx="8305799" cy="5616575"/>
          </a:xfrm>
          <a:prstGeom prst="rect">
            <a:avLst/>
          </a:prstGeom>
          <a:noFill/>
          <a:ln w="9525">
            <a:noFill/>
            <a:miter lim="800000"/>
            <a:headEnd/>
            <a:tailEnd/>
          </a:ln>
        </p:spPr>
      </p:pic>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Wants and Needs</a:t>
            </a:r>
            <a:endParaRPr lang="en-US"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0" y="2133600"/>
            <a:ext cx="4419600" cy="3886200"/>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cstate="print"/>
          <a:srcRect/>
          <a:stretch>
            <a:fillRect/>
          </a:stretch>
        </p:blipFill>
        <p:spPr bwMode="auto">
          <a:xfrm>
            <a:off x="4419600" y="2133600"/>
            <a:ext cx="4724400" cy="3886200"/>
          </a:xfrm>
          <a:prstGeom prst="rect">
            <a:avLst/>
          </a:prstGeom>
          <a:noFill/>
          <a:ln w="9525">
            <a:noFill/>
            <a:miter lim="800000"/>
            <a:headEnd/>
            <a:tailEnd/>
          </a:ln>
          <a:effectLst/>
        </p:spPr>
      </p:pic>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457200" y="304800"/>
            <a:ext cx="8686800" cy="6149975"/>
          </a:xfrm>
          <a:prstGeom prst="rect">
            <a:avLst/>
          </a:prstGeom>
          <a:noFill/>
          <a:ln w="9525">
            <a:noFill/>
            <a:miter lim="800000"/>
            <a:headEnd/>
            <a:tailEnd/>
          </a:ln>
          <a:effectLst/>
        </p:spPr>
      </p:pic>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Globalization</a:t>
            </a:r>
            <a:endParaRPr lang="en-US" dirty="0"/>
          </a:p>
        </p:txBody>
      </p:sp>
      <p:pic>
        <p:nvPicPr>
          <p:cNvPr id="5122" name="Picture 2"/>
          <p:cNvPicPr>
            <a:picLocks noGrp="1" noChangeAspect="1" noChangeArrowheads="1"/>
          </p:cNvPicPr>
          <p:nvPr>
            <p:ph idx="1"/>
          </p:nvPr>
        </p:nvPicPr>
        <p:blipFill>
          <a:blip r:embed="rId2" cstate="print"/>
          <a:srcRect/>
          <a:stretch>
            <a:fillRect/>
          </a:stretch>
        </p:blipFill>
        <p:spPr bwMode="auto">
          <a:xfrm>
            <a:off x="0" y="2057400"/>
            <a:ext cx="4114800" cy="4800600"/>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cstate="print"/>
          <a:srcRect/>
          <a:stretch>
            <a:fillRect/>
          </a:stretch>
        </p:blipFill>
        <p:spPr bwMode="auto">
          <a:xfrm>
            <a:off x="4114800" y="2057400"/>
            <a:ext cx="5029200" cy="4800600"/>
          </a:xfrm>
          <a:prstGeom prst="rect">
            <a:avLst/>
          </a:prstGeom>
          <a:noFill/>
          <a:ln w="9525">
            <a:noFill/>
            <a:miter lim="800000"/>
            <a:headEnd/>
            <a:tailEnd/>
          </a:ln>
          <a:effectLst/>
        </p:spPr>
      </p:pic>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Globalization</a:t>
            </a:r>
            <a:endParaRPr lang="en-US" dirty="0"/>
          </a:p>
        </p:txBody>
      </p:sp>
      <p:sp>
        <p:nvSpPr>
          <p:cNvPr id="3" name="Content Placeholder 2"/>
          <p:cNvSpPr>
            <a:spLocks noGrp="1"/>
          </p:cNvSpPr>
          <p:nvPr>
            <p:ph idx="1"/>
          </p:nvPr>
        </p:nvSpPr>
        <p:spPr/>
        <p:txBody>
          <a:bodyPr>
            <a:normAutofit/>
          </a:bodyPr>
          <a:lstStyle/>
          <a:p>
            <a:r>
              <a:rPr lang="en-US" dirty="0" smtClean="0"/>
              <a:t>Globalization is a process of interaction </a:t>
            </a:r>
            <a:r>
              <a:rPr lang="en-US" smtClean="0"/>
              <a:t>and </a:t>
            </a:r>
            <a:r>
              <a:rPr lang="en-US" smtClean="0"/>
              <a:t>contact</a:t>
            </a:r>
            <a:r>
              <a:rPr lang="en-US" smtClean="0"/>
              <a:t> among </a:t>
            </a:r>
            <a:r>
              <a:rPr lang="en-US" dirty="0" smtClean="0"/>
              <a:t>people, companies, and governments of different nations, a process driven by international </a:t>
            </a:r>
            <a:r>
              <a:rPr lang="en-US" dirty="0" smtClean="0"/>
              <a:t>trade. </a:t>
            </a:r>
            <a:r>
              <a:rPr lang="en-US" dirty="0" smtClean="0"/>
              <a:t>This process has effects on the environment, on culture, on political systems, on economic development and prosperity.</a:t>
            </a:r>
            <a:endParaRPr lang="en-US" dirty="0"/>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Sustainability</a:t>
            </a:r>
            <a:endParaRPr lang="en-US" dirty="0"/>
          </a:p>
        </p:txBody>
      </p:sp>
      <p:pic>
        <p:nvPicPr>
          <p:cNvPr id="6146" name="Picture 2"/>
          <p:cNvPicPr>
            <a:picLocks noGrp="1" noChangeAspect="1" noChangeArrowheads="1"/>
          </p:cNvPicPr>
          <p:nvPr>
            <p:ph idx="1"/>
          </p:nvPr>
        </p:nvPicPr>
        <p:blipFill>
          <a:blip r:embed="rId2" cstate="print"/>
          <a:srcRect/>
          <a:stretch>
            <a:fillRect/>
          </a:stretch>
        </p:blipFill>
        <p:spPr bwMode="auto">
          <a:xfrm>
            <a:off x="1066800" y="1600200"/>
            <a:ext cx="7010400" cy="5257799"/>
          </a:xfrm>
          <a:prstGeom prst="rect">
            <a:avLst/>
          </a:prstGeom>
          <a:noFill/>
          <a:ln w="9525">
            <a:noFill/>
            <a:miter lim="800000"/>
            <a:headEnd/>
            <a:tailEnd/>
          </a:ln>
          <a:effectLst/>
        </p:spPr>
      </p:pic>
    </p:spTree>
  </p:cSld>
  <p:clrMapOvr>
    <a:masterClrMapping/>
  </p:clrMapOvr>
  <p:transition spd="slow">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2001</TotalTime>
  <Words>259</Words>
  <Application>Microsoft Office PowerPoint</Application>
  <PresentationFormat>On-screen Show (4:3)</PresentationFormat>
  <Paragraphs>17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Verve</vt:lpstr>
      <vt:lpstr>Economics</vt:lpstr>
      <vt:lpstr>What is Economics?</vt:lpstr>
      <vt:lpstr>Economic Terms </vt:lpstr>
      <vt:lpstr>Slide 4</vt:lpstr>
      <vt:lpstr>Wants and Needs</vt:lpstr>
      <vt:lpstr>Slide 6</vt:lpstr>
      <vt:lpstr>Globalization</vt:lpstr>
      <vt:lpstr>Globalization</vt:lpstr>
      <vt:lpstr>Sustainability</vt:lpstr>
      <vt:lpstr>Sustainability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Economics </dc:title>
  <dc:creator>Valued Acer Customer</dc:creator>
  <cp:lastModifiedBy>unbADMIN</cp:lastModifiedBy>
  <cp:revision>37</cp:revision>
  <dcterms:created xsi:type="dcterms:W3CDTF">2011-04-09T21:20:56Z</dcterms:created>
  <dcterms:modified xsi:type="dcterms:W3CDTF">2011-04-12T02:31:50Z</dcterms:modified>
</cp:coreProperties>
</file>